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3"/>
    <p:sldId id="257" r:id="rId4"/>
    <p:sldId id="258" r:id="rId5"/>
    <p:sldId id="263" r:id="rId6"/>
    <p:sldId id="266" r:id="rId7"/>
    <p:sldId id="267" r:id="rId8"/>
    <p:sldId id="264" r:id="rId9"/>
    <p:sldId id="265" r:id="rId10"/>
    <p:sldId id="262" r:id="rId11"/>
    <p:sldId id="259" r:id="rId12"/>
    <p:sldId id="261" r:id="rId13"/>
    <p:sldId id="268" r:id="rId14"/>
    <p:sldId id="269" r:id="rId15"/>
    <p:sldId id="270" r:id="rId16"/>
    <p:sldId id="271" r:id="rId17"/>
    <p:sldId id="273" r:id="rId18"/>
    <p:sldId id="275" r:id="rId19"/>
    <p:sldId id="274" r:id="rId20"/>
    <p:sldId id="280" r:id="rId21"/>
    <p:sldId id="276" r:id="rId22"/>
    <p:sldId id="281" r:id="rId23"/>
    <p:sldId id="282" r:id="rId24"/>
    <p:sldId id="277" r:id="rId25"/>
    <p:sldId id="278" r:id="rId26"/>
    <p:sldId id="279" r:id="rId27"/>
    <p:sldId id="285" r:id="rId28"/>
    <p:sldId id="283" r:id="rId29"/>
    <p:sldId id="290" r:id="rId30"/>
    <p:sldId id="289" r:id="rId31"/>
    <p:sldId id="292" r:id="rId32"/>
    <p:sldId id="293" r:id="rId33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637AAA"/>
    <a:srgbClr val="577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229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73.xml"/><Relationship Id="rId7" Type="http://schemas.openxmlformats.org/officeDocument/2006/relationships/image" Target="../media/image7.png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85.xml"/><Relationship Id="rId24" Type="http://schemas.openxmlformats.org/officeDocument/2006/relationships/image" Target="../media/image12.png"/><Relationship Id="rId23" Type="http://schemas.openxmlformats.org/officeDocument/2006/relationships/tags" Target="../tags/tag84.xml"/><Relationship Id="rId22" Type="http://schemas.openxmlformats.org/officeDocument/2006/relationships/image" Target="../media/image11.png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68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image" Target="../media/image10.png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image" Target="../media/image9.png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2.xml"/><Relationship Id="rId7" Type="http://schemas.openxmlformats.org/officeDocument/2006/relationships/image" Target="../media/image13.png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9.xml"/><Relationship Id="rId7" Type="http://schemas.openxmlformats.org/officeDocument/2006/relationships/image" Target="../media/image14.png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2.xml"/><Relationship Id="rId7" Type="http://schemas.openxmlformats.org/officeDocument/2006/relationships/image" Target="../media/image15.png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image" Target="../media/image18.jpeg"/><Relationship Id="rId1" Type="http://schemas.openxmlformats.org/officeDocument/2006/relationships/tags" Target="../tags/tag11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28.xml"/><Relationship Id="rId7" Type="http://schemas.openxmlformats.org/officeDocument/2006/relationships/image" Target="../media/image7.png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140.xml"/><Relationship Id="rId24" Type="http://schemas.openxmlformats.org/officeDocument/2006/relationships/image" Target="../media/image12.png"/><Relationship Id="rId23" Type="http://schemas.openxmlformats.org/officeDocument/2006/relationships/tags" Target="../tags/tag139.xml"/><Relationship Id="rId22" Type="http://schemas.openxmlformats.org/officeDocument/2006/relationships/image" Target="../media/image11.png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tags" Target="../tags/tag123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image" Target="../media/image10.png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image" Target="../media/image9.png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tags" Target="../tags/tag12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147.xml"/><Relationship Id="rId7" Type="http://schemas.openxmlformats.org/officeDocument/2006/relationships/image" Target="../media/image19.png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8.xml"/><Relationship Id="rId1" Type="http://schemas.openxmlformats.org/officeDocument/2006/relationships/tags" Target="../tags/tag14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5.xml"/><Relationship Id="rId7" Type="http://schemas.openxmlformats.org/officeDocument/2006/relationships/image" Target="../media/image21.png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62.xml"/><Relationship Id="rId7" Type="http://schemas.openxmlformats.org/officeDocument/2006/relationships/image" Target="../media/image22.png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175.xml"/><Relationship Id="rId7" Type="http://schemas.openxmlformats.org/officeDocument/2006/relationships/image" Target="../media/image23.png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76.xml"/><Relationship Id="rId1" Type="http://schemas.openxmlformats.org/officeDocument/2006/relationships/tags" Target="../tags/tag16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../media/image25.pn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7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video" Target="../media/media3.mp4"/><Relationship Id="rId8" Type="http://schemas.openxmlformats.org/officeDocument/2006/relationships/image" Target="../media/image26.png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image" Target="../media/image27.png"/><Relationship Id="rId10" Type="http://schemas.microsoft.com/office/2007/relationships/media" Target="../media/media3.mp4"/><Relationship Id="rId1" Type="http://schemas.openxmlformats.org/officeDocument/2006/relationships/tags" Target="../tags/tag18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7.xml"/><Relationship Id="rId7" Type="http://schemas.openxmlformats.org/officeDocument/2006/relationships/image" Target="../media/image28.png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4.xml"/><Relationship Id="rId7" Type="http://schemas.openxmlformats.org/officeDocument/2006/relationships/image" Target="../media/image29.png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.xml"/><Relationship Id="rId7" Type="http://schemas.openxmlformats.org/officeDocument/2006/relationships/image" Target="../media/image1.png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.xml"/><Relationship Id="rId7" Type="http://schemas.openxmlformats.org/officeDocument/2006/relationships/image" Target="../media/image2.tiff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.xml"/><Relationship Id="rId7" Type="http://schemas.openxmlformats.org/officeDocument/2006/relationships/image" Target="../media/image3.png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4.png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image" Target="../media/image5.png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2.xml"/><Relationship Id="rId1" Type="http://schemas.openxmlformats.org/officeDocument/2006/relationships/tags" Target="../tags/tag4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image" Target="../media/image6.jpeg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5400"/>
              <a:t>基于像素分布匹配视觉模型的注视点渲染研究</a:t>
            </a:r>
            <a:endParaRPr lang="zh-CN" altLang="en-US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硕士研究生中期答辩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73670" y="5520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学生：熊天舒</a:t>
            </a:r>
            <a:r>
              <a:rPr lang="en-US" altLang="zh-CN"/>
              <a:t>	</a:t>
            </a:r>
            <a:r>
              <a:rPr lang="zh-CN" altLang="en-US"/>
              <a:t>导师：黄石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研究内容与目标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>
              <a:lnSpc>
                <a:spcPct val="150000"/>
              </a:lnSpc>
            </a:pPr>
            <a:r>
              <a:rPr lang="zh-CN" altLang="en-US" sz="1800"/>
              <a:t>内容：针对性地提出像素分布映射策略与帧间反走样技术</a:t>
            </a:r>
            <a:endParaRPr lang="zh-CN" altLang="en-US" sz="1800"/>
          </a:p>
          <a:p>
            <a:pPr fontAlgn="auto">
              <a:lnSpc>
                <a:spcPct val="150000"/>
              </a:lnSpc>
            </a:pPr>
            <a:r>
              <a:rPr lang="zh-CN" altLang="en-US" sz="1800"/>
              <a:t>目标：有效减少计算资源消耗，提升渲染效率；减少人眼对时间性不稳定现象的感知。</a:t>
            </a:r>
            <a:endParaRPr lang="zh-CN" altLang="en-US" sz="1800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rgbClr val="C00000"/>
                </a:solidFill>
              </a:rPr>
              <a:t>基于偏心率的视觉模型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注视点渲染的空间</a:t>
            </a:r>
            <a:endParaRPr lang="zh-CN" altLang="en-US"/>
          </a:p>
          <a:p>
            <a:r>
              <a:rPr lang="zh-CN" altLang="en-US"/>
              <a:t>注视点的类型</a:t>
            </a:r>
            <a:endParaRPr lang="zh-CN" altLang="en-US"/>
          </a:p>
          <a:p>
            <a:r>
              <a:rPr lang="zh-CN" altLang="en-US"/>
              <a:t>走样处理</a:t>
            </a:r>
            <a:endParaRPr lang="zh-CN" altLang="en-US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Content Placeholder 3"/>
          <p:cNvPicPr>
            <a:picLocks noGrp="1"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70" y="544195"/>
            <a:ext cx="2078990" cy="20789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45" y="1092835"/>
            <a:ext cx="1040765" cy="1040765"/>
          </a:xfrm>
          <a:prstGeom prst="rect">
            <a:avLst/>
          </a:prstGeom>
        </p:spPr>
      </p:pic>
      <p:pic>
        <p:nvPicPr>
          <p:cNvPr id="57" name="Content Placeholder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30" y="544195"/>
            <a:ext cx="2078990" cy="2078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Log-polar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>
            <p:custDataLst>
              <p:tags r:id="rId19"/>
            </p:custDataLst>
          </p:nvPr>
        </p:nvSpPr>
        <p:spPr>
          <a:xfrm>
            <a:off x="7566025" y="1367790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>
            <p:custDataLst>
              <p:tags r:id="rId20"/>
            </p:custDataLst>
          </p:nvPr>
        </p:nvSpPr>
        <p:spPr>
          <a:xfrm>
            <a:off x="9071610" y="1365885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151620" y="4131310"/>
            <a:ext cx="26130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26060" y="4283075"/>
            <a:ext cx="6838315" cy="1739265"/>
          </a:xfrm>
          <a:prstGeom prst="rect">
            <a:avLst/>
          </a:prstGeom>
        </p:spPr>
      </p:pic>
      <p:sp>
        <p:nvSpPr>
          <p:cNvPr id="2" name="文本框 17"/>
          <p:cNvSpPr txBox="1"/>
          <p:nvPr>
            <p:custDataLst>
              <p:tags r:id="rId25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基于偏心率的视觉模型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注视点渲染的空间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注视点的类型</a:t>
            </a:r>
            <a:endParaRPr lang="zh-CN" altLang="en-US"/>
          </a:p>
          <a:p>
            <a:r>
              <a:rPr lang="zh-CN" altLang="en-US"/>
              <a:t>走样处理</a:t>
            </a:r>
            <a:endParaRPr lang="zh-CN" altLang="en-US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33553"/>
          <a:stretch>
            <a:fillRect/>
          </a:stretch>
        </p:blipFill>
        <p:spPr>
          <a:xfrm>
            <a:off x="6141720" y="691515"/>
            <a:ext cx="5687695" cy="5816600"/>
          </a:xfrm>
          <a:prstGeom prst="rect">
            <a:avLst/>
          </a:prstGeom>
        </p:spPr>
      </p:pic>
      <p:sp>
        <p:nvSpPr>
          <p:cNvPr id="4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基于偏心率的视觉模型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注视点渲染的空间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注视点的类型</a:t>
            </a:r>
            <a:endParaRPr lang="zh-CN" altLang="en-US">
              <a:solidFill>
                <a:srgbClr val="C00000"/>
              </a:solidFill>
            </a:endParaRPr>
          </a:p>
          <a:p>
            <a:r>
              <a:rPr lang="zh-CN" altLang="en-US"/>
              <a:t>走样处理</a:t>
            </a:r>
            <a:endParaRPr lang="zh-CN" altLang="en-US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96965" y="823595"/>
            <a:ext cx="5619750" cy="5670550"/>
          </a:xfrm>
          <a:prstGeom prst="rect">
            <a:avLst/>
          </a:prstGeom>
        </p:spPr>
      </p:pic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基于偏心率的视觉模型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注视点渲染的空间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注视点的类型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走样处理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7970" y="286512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避免走样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消除走样</a:t>
            </a:r>
            <a:endParaRPr lang="zh-CN" altLang="en-US"/>
          </a:p>
        </p:txBody>
      </p:sp>
      <p:sp>
        <p:nvSpPr>
          <p:cNvPr id="4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909955"/>
            <a:ext cx="12186285" cy="5006975"/>
          </a:xfrm>
          <a:prstGeom prst="rect">
            <a:avLst/>
          </a:prstGeom>
        </p:spPr>
      </p:pic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7581907" name="图片 1" descr="图表&#10;&#10;中度可信度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" y="2310765"/>
            <a:ext cx="5274310" cy="3956050"/>
          </a:xfrm>
          <a:prstGeom prst="rect">
            <a:avLst/>
          </a:prstGeom>
        </p:spPr>
      </p:pic>
      <p:pic>
        <p:nvPicPr>
          <p:cNvPr id="2" name="图片 1" descr="Screenshot_20231112_160410"/>
          <p:cNvPicPr>
            <a:picLocks noChangeAspect="1"/>
          </p:cNvPicPr>
          <p:nvPr/>
        </p:nvPicPr>
        <p:blipFill>
          <a:blip r:embed="rId8"/>
          <a:srcRect t="54524" r="54605"/>
          <a:stretch>
            <a:fillRect/>
          </a:stretch>
        </p:blipFill>
        <p:spPr>
          <a:xfrm>
            <a:off x="9458325" y="3086100"/>
            <a:ext cx="2695575" cy="27006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6110" y="115760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矩形内部映射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986790" y="6150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一维的情况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8214995" y="6083935"/>
            <a:ext cx="209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二维的情况</a:t>
            </a:r>
            <a:endParaRPr lang="zh-CN" altLang="en-US"/>
          </a:p>
        </p:txBody>
      </p:sp>
      <p:pic>
        <p:nvPicPr>
          <p:cNvPr id="9" name="图片 8" descr="GBuffer_Albed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2975" y="3086100"/>
            <a:ext cx="2701290" cy="2701290"/>
          </a:xfrm>
          <a:prstGeom prst="rect">
            <a:avLst/>
          </a:prstGeom>
        </p:spPr>
      </p:pic>
      <p:sp>
        <p:nvSpPr>
          <p:cNvPr id="34" name="Right Arrow 33"/>
          <p:cNvSpPr/>
          <p:nvPr>
            <p:custDataLst>
              <p:tags r:id="rId11"/>
            </p:custDataLst>
          </p:nvPr>
        </p:nvSpPr>
        <p:spPr>
          <a:xfrm>
            <a:off x="8861425" y="4314190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文本框 17"/>
          <p:cNvSpPr txBox="1"/>
          <p:nvPr>
            <p:custDataLst>
              <p:tags r:id="rId12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Content Placeholder 3"/>
          <p:cNvPicPr>
            <a:picLocks noGrp="1"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470" y="544195"/>
            <a:ext cx="2078990" cy="20789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45" y="1092835"/>
            <a:ext cx="1040765" cy="1040765"/>
          </a:xfrm>
          <a:prstGeom prst="rect">
            <a:avLst/>
          </a:prstGeom>
        </p:spPr>
      </p:pic>
      <p:pic>
        <p:nvPicPr>
          <p:cNvPr id="57" name="Content Placeholder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30" y="544195"/>
            <a:ext cx="2078990" cy="2078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5504815" y="2836545"/>
                <a:ext cx="1769110" cy="4102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Log-polar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7761605" y="2836545"/>
                <a:ext cx="1769110" cy="4102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Cartesian coordinates</a:t>
                </a:r>
                <a:endParaRPr lang="en-US" sz="1000" b="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9698990" y="2832735"/>
                <a:ext cx="1769110" cy="41021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/>
          <p:cNvSpPr/>
          <p:nvPr>
            <p:custDataLst>
              <p:tags r:id="rId19"/>
            </p:custDataLst>
          </p:nvPr>
        </p:nvSpPr>
        <p:spPr>
          <a:xfrm>
            <a:off x="7566025" y="1367790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Right Arrow 33"/>
          <p:cNvSpPr/>
          <p:nvPr>
            <p:custDataLst>
              <p:tags r:id="rId20"/>
            </p:custDataLst>
          </p:nvPr>
        </p:nvSpPr>
        <p:spPr>
          <a:xfrm>
            <a:off x="9071610" y="1365885"/>
            <a:ext cx="459105" cy="4343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684895" y="3949700"/>
            <a:ext cx="2613025" cy="2606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26060" y="4283075"/>
            <a:ext cx="6838315" cy="1739265"/>
          </a:xfrm>
          <a:prstGeom prst="rect">
            <a:avLst/>
          </a:prstGeom>
        </p:spPr>
      </p:pic>
      <p:sp>
        <p:nvSpPr>
          <p:cNvPr id="7" name="内容占位符 6"/>
          <p:cNvSpPr/>
          <p:nvPr>
            <p:ph idx="1"/>
          </p:nvPr>
        </p:nvSpPr>
        <p:spPr>
          <a:xfrm>
            <a:off x="838200" y="1825625"/>
            <a:ext cx="4390390" cy="4351655"/>
          </a:xfrm>
        </p:spPr>
        <p:txBody>
          <a:bodyPr/>
          <a:p>
            <a:r>
              <a:rPr lang="zh-CN" altLang="en-US" sz="1800"/>
              <a:t>矩形内部映射相较于先前的映射方法，已经已有诸多优点</a:t>
            </a:r>
            <a:endParaRPr lang="zh-CN" altLang="en-US" sz="1800"/>
          </a:p>
        </p:txBody>
      </p:sp>
      <p:sp>
        <p:nvSpPr>
          <p:cNvPr id="3" name="文本框 17"/>
          <p:cNvSpPr txBox="1"/>
          <p:nvPr>
            <p:custDataLst>
              <p:tags r:id="rId25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8055" y="12877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但是其像素密度的分布，仍然与视觉模型不匹配，存在巨大的浪费。</a:t>
            </a:r>
            <a:endParaRPr lang="zh-CN" altLang="en-US"/>
          </a:p>
        </p:txBody>
      </p:sp>
      <p:pic>
        <p:nvPicPr>
          <p:cNvPr id="262189562" name="图片 6" descr="图表, 表面图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t="15097" r="10910" b="6335"/>
          <a:stretch>
            <a:fillRect/>
          </a:stretch>
        </p:blipFill>
        <p:spPr>
          <a:xfrm>
            <a:off x="1715770" y="2460625"/>
            <a:ext cx="3545840" cy="3107690"/>
          </a:xfrm>
          <a:prstGeom prst="rect">
            <a:avLst/>
          </a:prstGeom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48055" y="54971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图：矩形内部映射后愿图像像素的采样密度</a:t>
            </a:r>
            <a:endParaRPr lang="zh-CN" altLang="en-US"/>
          </a:p>
        </p:txBody>
      </p:sp>
      <p:pic>
        <p:nvPicPr>
          <p:cNvPr id="937440234" name="图片 1" descr="图示, 示意图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05" y="2789873"/>
            <a:ext cx="3990340" cy="2167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66075" y="5497195"/>
            <a:ext cx="3429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图：人眼的视觉敏锐度模型</a:t>
            </a:r>
            <a:endParaRPr lang="zh-CN" altLang="en-US"/>
          </a:p>
        </p:txBody>
      </p:sp>
      <p:sp>
        <p:nvSpPr>
          <p:cNvPr id="5" name="文本框 17"/>
          <p:cNvSpPr txBox="1"/>
          <p:nvPr>
            <p:custDataLst>
              <p:tags r:id="rId10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3766777" name="图片 1" descr="瀑布图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40840"/>
            <a:ext cx="12169775" cy="44176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66775" y="73533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管线中加入圆盘映射</a:t>
            </a:r>
            <a:endParaRPr lang="zh-CN" altLang="en-US" sz="2800"/>
          </a:p>
        </p:txBody>
      </p:sp>
      <p:sp>
        <p:nvSpPr>
          <p:cNvPr id="3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</a:t>
            </a:r>
            <a:r>
              <a:rPr lang="zh-CN" altLang="en-US"/>
              <a:t>目录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研究背景与意义</a:t>
            </a:r>
            <a:endParaRPr lang="zh-CN" altLang="en-US"/>
          </a:p>
          <a:p>
            <a:r>
              <a:rPr lang="zh-CN" altLang="en-US"/>
              <a:t>相关工作</a:t>
            </a:r>
            <a:endParaRPr lang="zh-CN" altLang="en-US"/>
          </a:p>
          <a:p>
            <a:r>
              <a:rPr lang="zh-CN" altLang="en-US"/>
              <a:t>方法设计</a:t>
            </a:r>
            <a:endParaRPr lang="zh-CN" altLang="en-US"/>
          </a:p>
          <a:p>
            <a:r>
              <a:rPr lang="zh-CN" altLang="en-US"/>
              <a:t>实验结果与分析</a:t>
            </a:r>
            <a:endParaRPr lang="zh-CN" altLang="en-US"/>
          </a:p>
          <a:p>
            <a:r>
              <a:rPr lang="zh-CN" altLang="en-US"/>
              <a:t>下一步工作计划</a:t>
            </a:r>
            <a:endParaRPr lang="zh-CN" altLang="en-US"/>
          </a:p>
          <a:p>
            <a:r>
              <a:rPr lang="en-US" altLang="zh-CN"/>
              <a:t>Demo</a:t>
            </a:r>
            <a:endParaRPr lang="en-US" altLang="zh-CN"/>
          </a:p>
        </p:txBody>
      </p:sp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3485" y="9613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圆盘映射的性质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020445" y="2066925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/>
              <a:t>需要讨论的两个性质：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保角性（conformal）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保面性（equiareal）</a:t>
            </a:r>
            <a:endParaRPr lang="zh-CN" altLang="en-US"/>
          </a:p>
        </p:txBody>
      </p:sp>
      <p:pic>
        <p:nvPicPr>
          <p:cNvPr id="758341992" name="图片 1" descr="图示&#10;&#10;中度可信度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85" y="2285048"/>
            <a:ext cx="5274310" cy="3265805"/>
          </a:xfrm>
          <a:prstGeom prst="rect">
            <a:avLst/>
          </a:prstGeom>
        </p:spPr>
      </p:pic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3485" y="9613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圆盘映射的目标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322195" y="2985135"/>
            <a:ext cx="75482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>
              <a:lnSpc>
                <a:spcPct val="150000"/>
              </a:lnSpc>
            </a:pPr>
            <a:r>
              <a:rPr lang="zh-CN" altLang="en-US"/>
              <a:t>在本文的场景中，我们希望所使用的变换具有良好的保角性，而在对角线方向和XY轴向上，其保面性应具有差异。</a:t>
            </a:r>
            <a:endParaRPr lang="zh-CN" altLang="en-US"/>
          </a:p>
          <a:p>
            <a:pPr indent="457200" fontAlgn="auto">
              <a:lnSpc>
                <a:spcPct val="150000"/>
              </a:lnSpc>
            </a:pPr>
            <a:r>
              <a:rPr lang="zh-CN" altLang="en-US"/>
              <a:t>这样才能在保持图像较小的扭曲的同时，对上一模块中过采样的局部区域进行压缩。</a:t>
            </a:r>
            <a:endParaRPr lang="zh-CN" altLang="en-US"/>
          </a:p>
        </p:txBody>
      </p:sp>
      <p:sp>
        <p:nvSpPr>
          <p:cNvPr id="2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3485" y="9613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圆盘映射</a:t>
            </a:r>
            <a:endParaRPr lang="zh-CN" altLang="en-US" sz="3200"/>
          </a:p>
        </p:txBody>
      </p:sp>
      <p:pic>
        <p:nvPicPr>
          <p:cNvPr id="1010792736" name="图片 1" descr="图表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5450"/>
            <a:ext cx="4832350" cy="2228850"/>
          </a:xfrm>
          <a:prstGeom prst="rect">
            <a:avLst/>
          </a:prstGeom>
        </p:spPr>
      </p:pic>
      <p:pic>
        <p:nvPicPr>
          <p:cNvPr id="959005591" name="图片 1" descr="图片包含 体育, 运动, 游戏机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4099878"/>
            <a:ext cx="4710430" cy="2065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5650" y="3244850"/>
            <a:ext cx="4137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可以找到符合这个性质的圆盘映射方式，已经在管线中实现。</a:t>
            </a:r>
            <a:endParaRPr lang="zh-CN" altLang="en-US"/>
          </a:p>
        </p:txBody>
      </p:sp>
      <p:sp>
        <p:nvSpPr>
          <p:cNvPr id="2" name="文本框 17"/>
          <p:cNvSpPr txBox="1"/>
          <p:nvPr>
            <p:custDataLst>
              <p:tags r:id="rId10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MicrosoftFoveatedVideoAA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52295" y="1678305"/>
            <a:ext cx="8488045" cy="5179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935" y="946785"/>
            <a:ext cx="7558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还存在的问题</a:t>
            </a:r>
            <a:r>
              <a:rPr lang="en-US" altLang="zh-CN" sz="2400"/>
              <a:t>——</a:t>
            </a:r>
            <a:r>
              <a:rPr lang="zh-CN" altLang="en-US" sz="2400"/>
              <a:t>外围的锯齿、摩尔纹（空间性走样）</a:t>
            </a:r>
            <a:endParaRPr lang="zh-CN" altLang="en-US" sz="2400"/>
          </a:p>
        </p:txBody>
      </p:sp>
      <p:sp>
        <p:nvSpPr>
          <p:cNvPr id="2" name="文本框 17"/>
          <p:cNvSpPr txBox="1"/>
          <p:nvPr>
            <p:custDataLst>
              <p:tags r:id="rId9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loomFlick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5775" y="2338705"/>
            <a:ext cx="5456555" cy="3366770"/>
          </a:xfrm>
          <a:prstGeom prst="rect">
            <a:avLst/>
          </a:prstGeom>
        </p:spPr>
      </p:pic>
      <p:pic>
        <p:nvPicPr>
          <p:cNvPr id="3" name="BloomFlickAA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05575" y="2338705"/>
            <a:ext cx="5205730" cy="336613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495935" y="946785"/>
            <a:ext cx="8284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还存在的问题</a:t>
            </a:r>
            <a:r>
              <a:rPr lang="en-US" altLang="zh-CN" sz="2400"/>
              <a:t>——</a:t>
            </a:r>
            <a:r>
              <a:rPr lang="zh-CN" altLang="en-US" sz="2400"/>
              <a:t>高光、</a:t>
            </a:r>
            <a:r>
              <a:rPr lang="en-US" altLang="zh-CN" sz="2400"/>
              <a:t>Bloom</a:t>
            </a:r>
            <a:r>
              <a:rPr lang="zh-CN" altLang="en-US" sz="2400"/>
              <a:t>造成的闪烁（时间性走样）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493520" y="5955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图：高光、</a:t>
            </a:r>
            <a:r>
              <a:rPr lang="en-US" altLang="zh-CN">
                <a:sym typeface="+mn-ea"/>
              </a:rPr>
              <a:t>Bloom</a:t>
            </a:r>
            <a:r>
              <a:rPr lang="zh-CN" altLang="en-US">
                <a:sym typeface="+mn-ea"/>
              </a:rPr>
              <a:t>造成的闪烁</a:t>
            </a:r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8271510" y="5955030"/>
            <a:ext cx="1790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图：</a:t>
            </a:r>
            <a:r>
              <a:rPr lang="zh-CN">
                <a:sym typeface="+mn-ea"/>
              </a:rPr>
              <a:t>反走样后</a:t>
            </a:r>
            <a:endParaRPr lang="zh-CN"/>
          </a:p>
        </p:txBody>
      </p:sp>
      <p:sp>
        <p:nvSpPr>
          <p:cNvPr id="5" name="文本框 17"/>
          <p:cNvSpPr txBox="1"/>
          <p:nvPr>
            <p:custDataLst>
              <p:tags r:id="rId14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56993155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8285" y="1999615"/>
            <a:ext cx="9156065" cy="41382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1510" y="10871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改进的帧间反走样流程</a:t>
            </a:r>
            <a:endParaRPr lang="zh-CN" altLang="en-US" sz="2800"/>
          </a:p>
        </p:txBody>
      </p:sp>
      <p:sp>
        <p:nvSpPr>
          <p:cNvPr id="3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1510" y="10871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改进的帧间反走样流程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755015" y="2529840"/>
            <a:ext cx="5692775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改进点：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修正历史帧的包围盒大小，基于领域方差得出。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对历史颜色的截断方式从</a:t>
            </a:r>
            <a:r>
              <a:rPr lang="en-US" altLang="zh-CN"/>
              <a:t>clamp</a:t>
            </a:r>
            <a:r>
              <a:rPr lang="zh-CN" altLang="en-US"/>
              <a:t>改为</a:t>
            </a:r>
            <a:r>
              <a:rPr lang="en-US" altLang="zh-CN"/>
              <a:t>clip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在历史样本接近截断时减少混合因子α。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YCoCg</a:t>
            </a:r>
            <a:r>
              <a:rPr lang="zh-CN" altLang="en-US"/>
              <a:t>颜色空间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1381794344" name="图片 1" descr="图表, 折线图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90" y="1450975"/>
            <a:ext cx="5274310" cy="3956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37070" y="5407025"/>
            <a:ext cx="44043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图：包围盒对历史颜色的Clip约束和Clamp约束的区别</a:t>
            </a:r>
            <a:endParaRPr lang="zh-CN" altLang="en-US" sz="1400"/>
          </a:p>
        </p:txBody>
      </p:sp>
      <p:sp>
        <p:nvSpPr>
          <p:cNvPr id="6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855" y="653415"/>
            <a:ext cx="10621010" cy="5929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fontAlgn="auto">
              <a:lnSpc>
                <a:spcPct val="200000"/>
              </a:lnSpc>
            </a:pPr>
            <a:r>
              <a:rPr lang="zh-CN" altLang="en-US" sz="2800"/>
              <a:t>1、对比实验：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采样密度图</a:t>
            </a:r>
            <a:r>
              <a:rPr lang="zh-CN" altLang="en-US"/>
              <a:t>。（RMFR和本文对比）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b)</a:t>
            </a:r>
            <a:r>
              <a:rPr lang="zh-CN" altLang="en-US" b="1"/>
              <a:t>节省的着色比例与着色时间</a:t>
            </a:r>
            <a:r>
              <a:rPr lang="zh-CN" altLang="en-US"/>
              <a:t>。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2800"/>
              <a:t>2、消融实验：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AA前后的效果图对比</a:t>
            </a:r>
            <a:r>
              <a:rPr lang="zh-CN" altLang="en-US"/>
              <a:t>。可能需要再加景深。</a:t>
            </a:r>
            <a:endParaRPr lang="zh-CN" altLang="en-US" sz="1800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2800"/>
              <a:t>3、实例分析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和rmfr、kernel 对比效果</a:t>
            </a:r>
            <a:r>
              <a:rPr lang="zh-CN" altLang="en-US"/>
              <a:t>。（在调整至同等分辨率的基础上）</a:t>
            </a:r>
            <a:endParaRPr lang="zh-CN" altLang="en-US"/>
          </a:p>
          <a:p>
            <a:pPr algn="l" fontAlgn="auto">
              <a:lnSpc>
                <a:spcPct val="200000"/>
              </a:lnSpc>
              <a:buClrTx/>
              <a:buSzTx/>
              <a:buFontTx/>
            </a:pPr>
            <a:endParaRPr lang="zh-CN" altLang="en-US"/>
          </a:p>
        </p:txBody>
      </p:sp>
      <p:sp>
        <p:nvSpPr>
          <p:cNvPr id="2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855" y="1001395"/>
            <a:ext cx="10621010" cy="5929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 fontAlgn="auto">
              <a:lnSpc>
                <a:spcPct val="200000"/>
              </a:lnSpc>
              <a:buClrTx/>
              <a:buSzTx/>
              <a:buFontTx/>
            </a:pPr>
            <a:r>
              <a:rPr lang="zh-CN" altLang="en-US" sz="2800"/>
              <a:t>4、用户研究</a:t>
            </a:r>
            <a:endParaRPr lang="zh-CN" altLang="en-US" sz="2800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a)</a:t>
            </a:r>
            <a:r>
              <a:rPr lang="zh-CN" altLang="en-US" b="1"/>
              <a:t>对比实验</a:t>
            </a:r>
            <a:r>
              <a:rPr lang="zh-CN" altLang="en-US"/>
              <a:t>。分别使用RMFR、本文方法、Kernel和原图，进行简单的射击游戏和场景漫游。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b)</a:t>
            </a:r>
            <a:r>
              <a:rPr lang="zh-CN" altLang="en-US" b="1"/>
              <a:t>确定本方法参数</a:t>
            </a:r>
            <a:r>
              <a:rPr lang="zh-CN" altLang="en-US"/>
              <a:t>。缩放比例、fx、fy。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c)</a:t>
            </a:r>
            <a:r>
              <a:rPr lang="zh-CN" altLang="en-US" b="1"/>
              <a:t>内在动机问卷</a:t>
            </a:r>
            <a:r>
              <a:rPr lang="zh-CN" altLang="en-US"/>
              <a:t>。选取子量表：价值感有用性、压力紧张感、选择自由。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d)</a:t>
            </a:r>
            <a:r>
              <a:rPr lang="zh-CN" altLang="en-US" b="1"/>
              <a:t>可用性调查</a:t>
            </a:r>
            <a:r>
              <a:rPr lang="zh-CN" altLang="en-US"/>
              <a:t>。有用性、满意度、易用性。</a:t>
            </a:r>
            <a:endParaRPr lang="zh-CN" altLang="en-US"/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e)</a:t>
            </a:r>
            <a:r>
              <a:rPr lang="zh-CN" altLang="en-US" b="1"/>
              <a:t>采访交流</a:t>
            </a:r>
            <a:r>
              <a:rPr lang="zh-CN" altLang="en-US"/>
              <a:t>。主观分析。</a:t>
            </a:r>
            <a:endParaRPr lang="zh-CN" altLang="en-US"/>
          </a:p>
        </p:txBody>
      </p:sp>
      <p:sp>
        <p:nvSpPr>
          <p:cNvPr id="5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3040" y="1954530"/>
            <a:ext cx="54419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方法设计中加入景深，与反走样协同发挥作用。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完善</a:t>
            </a:r>
            <a:r>
              <a:rPr lang="en-US" altLang="zh-CN"/>
              <a:t>demo</a:t>
            </a:r>
            <a:r>
              <a:rPr lang="zh-CN" altLang="en-US"/>
              <a:t>，复现其他方法。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对比实验、消融实验、实例分析、用户研究。</a:t>
            </a:r>
            <a:endParaRPr lang="zh-CN" altLang="en-US"/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完成论文</a:t>
            </a:r>
            <a:endParaRPr lang="zh-CN" altLang="en-US"/>
          </a:p>
        </p:txBody>
      </p:sp>
      <p:sp>
        <p:nvSpPr>
          <p:cNvPr id="19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b="17847"/>
          <a:stretch>
            <a:fillRect/>
          </a:stretch>
        </p:blipFill>
        <p:spPr>
          <a:xfrm>
            <a:off x="0" y="1028065"/>
            <a:ext cx="7313930" cy="4523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10830" y="210439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高分辨率视觉体验对计算资源的挑战</a:t>
            </a:r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32960" y="5821045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《2023年VR设备器件企业报告》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Screenshot_20231121_1748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630" y="671830"/>
            <a:ext cx="5921375" cy="5921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谢谢观看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17090"/>
            <a:ext cx="10515600" cy="4351338"/>
          </a:xfrm>
        </p:spPr>
        <p:txBody>
          <a:bodyPr/>
          <a:p>
            <a:pPr marL="0" indent="0" algn="ctr">
              <a:buNone/>
            </a:pPr>
            <a:r>
              <a:rPr lang="zh-CN" altLang="en-US" sz="3600"/>
              <a:t>恳请各位老师的批评指正！</a:t>
            </a:r>
            <a:endParaRPr lang="zh-CN" alt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830" y="2104390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人类视觉系统特性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2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09604" y="1367578"/>
            <a:ext cx="3810000" cy="365760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830" y="2104390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人类视觉系统特性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3135" y="958850"/>
            <a:ext cx="4944745" cy="4029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23010" y="5479415"/>
            <a:ext cx="5662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在明亮环境中，其主导作用的是</a:t>
            </a:r>
            <a:r>
              <a:rPr lang="zh-CN" altLang="en-US">
                <a:solidFill>
                  <a:srgbClr val="637AAA"/>
                </a:solidFill>
              </a:rPr>
              <a:t>视锥细胞（</a:t>
            </a:r>
            <a:r>
              <a:rPr lang="en-US" altLang="zh-CN">
                <a:solidFill>
                  <a:srgbClr val="637AAA"/>
                </a:solidFill>
              </a:rPr>
              <a:t>Cones</a:t>
            </a:r>
            <a:r>
              <a:rPr lang="zh-CN" altLang="en-US">
                <a:solidFill>
                  <a:srgbClr val="637AAA"/>
                </a:solidFill>
              </a:rPr>
              <a:t>）</a:t>
            </a:r>
            <a:endParaRPr lang="zh-CN" altLang="en-US">
              <a:solidFill>
                <a:srgbClr val="637AAA"/>
              </a:solidFill>
            </a:endParaRPr>
          </a:p>
        </p:txBody>
      </p:sp>
      <p:sp>
        <p:nvSpPr>
          <p:cNvPr id="2" name="文本框 17"/>
          <p:cNvSpPr txBox="1"/>
          <p:nvPr>
            <p:custDataLst>
              <p:tags r:id="rId8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10830" y="2104390"/>
            <a:ext cx="6096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人类视觉系统特性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1070" y="2552065"/>
            <a:ext cx="56629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50000"/>
              </a:lnSpc>
            </a:pPr>
            <a:r>
              <a:t>有些任务在整个视野中的表现是一致的。例如，我们区分两个物体速度的能力在整个视野中是相当一致的。我们对闪烁的敏感度在整个视野中也是大致保持一致的</a:t>
            </a:r>
            <a:r>
              <a:rPr lang="zh-CN"/>
              <a:t>。</a:t>
            </a:r>
            <a:endParaRPr lang="zh-CN"/>
          </a:p>
        </p:txBody>
      </p:sp>
      <p:sp>
        <p:nvSpPr>
          <p:cNvPr id="2" name="文本框 17"/>
          <p:cNvSpPr txBox="1"/>
          <p:nvPr>
            <p:custDataLst>
              <p:tags r:id="rId6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>
            <p:custDataLst>
              <p:tags r:id="rId9"/>
            </p:custDataLst>
          </p:nvPr>
        </p:nvSpPr>
        <p:spPr>
          <a:xfrm>
            <a:off x="573316" y="3483429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10"/>
            </p:custDataLst>
          </p:nvPr>
        </p:nvSpPr>
        <p:spPr>
          <a:xfrm>
            <a:off x="6773332" y="3497945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3321050" y="1280160"/>
            <a:ext cx="312674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solidFill>
                  <a:schemeClr val="bg1"/>
                </a:solidFill>
              </a:rPr>
              <a:t>传统渲染</a:t>
            </a:r>
            <a:endParaRPr lang="zh-CN" altLang="en-US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7"/>
          <p:cNvSpPr txBox="1"/>
          <p:nvPr>
            <p:custDataLst>
              <p:tags r:id="rId1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总结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7"/>
          <p:cNvSpPr txBox="1"/>
          <p:nvPr>
            <p:custDataLst>
              <p:tags r:id="rId2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3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4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5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6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>
            <p:custDataLst>
              <p:tags r:id="rId9"/>
            </p:custDataLst>
          </p:nvPr>
        </p:nvSpPr>
        <p:spPr>
          <a:xfrm>
            <a:off x="573316" y="3483429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10"/>
            </p:custDataLst>
          </p:nvPr>
        </p:nvSpPr>
        <p:spPr>
          <a:xfrm>
            <a:off x="6773332" y="3497945"/>
            <a:ext cx="2431143" cy="24311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643505" y="1280160"/>
            <a:ext cx="481203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 b="1">
                <a:solidFill>
                  <a:schemeClr val="bg1"/>
                </a:solidFill>
              </a:rPr>
              <a:t>注视点渲染</a:t>
            </a:r>
            <a:endParaRPr lang="zh-CN" altLang="en-US" sz="4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7"/>
          <p:cNvSpPr txBox="1"/>
          <p:nvPr>
            <p:custDataLst>
              <p:tags r:id="rId1"/>
            </p:custDataLst>
          </p:nvPr>
        </p:nvSpPr>
        <p:spPr>
          <a:xfrm>
            <a:off x="8588477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下一步工作计划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7"/>
          <p:cNvSpPr txBox="1"/>
          <p:nvPr>
            <p:custDataLst>
              <p:tags r:id="rId2"/>
            </p:custDataLst>
          </p:nvPr>
        </p:nvSpPr>
        <p:spPr>
          <a:xfrm>
            <a:off x="6447994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结果与分析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7"/>
          <p:cNvSpPr txBox="1"/>
          <p:nvPr>
            <p:custDataLst>
              <p:tags r:id="rId3"/>
            </p:custDataLst>
          </p:nvPr>
        </p:nvSpPr>
        <p:spPr>
          <a:xfrm>
            <a:off x="4307511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方法设计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7"/>
          <p:cNvSpPr txBox="1"/>
          <p:nvPr>
            <p:custDataLst>
              <p:tags r:id="rId4"/>
            </p:custDataLst>
          </p:nvPr>
        </p:nvSpPr>
        <p:spPr>
          <a:xfrm>
            <a:off x="2167028" y="762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相关工作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7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1463040" cy="3067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背景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385050" y="2483485"/>
            <a:ext cx="6096000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高分辨率视觉体验对计算资源的挑战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人类视觉系统特性</a:t>
            </a:r>
            <a:endParaRPr lang="zh-CN" altLang="en-US">
              <a:sym typeface="+mn-ea"/>
            </a:endParaRPr>
          </a:p>
          <a:p>
            <a:pPr marL="285750" indent="-28575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C00000"/>
                </a:solidFill>
                <a:sym typeface="+mn-ea"/>
              </a:rPr>
              <a:t>眼动追踪技术的发展</a:t>
            </a:r>
            <a:endParaRPr lang="zh-CN" altLang="en-US">
              <a:solidFill>
                <a:srgbClr val="C00000"/>
              </a:solidFill>
            </a:endParaRPr>
          </a:p>
          <a:p>
            <a:endParaRPr lang="zh-CN" altLang="en-US">
              <a:solidFill>
                <a:srgbClr val="C00000"/>
              </a:solidFill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6085" y="1760855"/>
            <a:ext cx="5167630" cy="3337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7"/>
          <p:cNvSpPr txBox="1"/>
          <p:nvPr>
            <p:custDataLst>
              <p:tags r:id="rId9"/>
            </p:custDataLst>
          </p:nvPr>
        </p:nvSpPr>
        <p:spPr>
          <a:xfrm>
            <a:off x="10728960" y="0"/>
            <a:ext cx="1463040" cy="306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commondata" val="eyJoZGlkIjoiZmVlZmRlZTYwYWY1NmFjNGQ0OGMzYjhlNzVhMzVhNzkifQ==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2235</Words>
  <Application>WPS 演示</Application>
  <PresentationFormat>宽屏</PresentationFormat>
  <Paragraphs>515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Arial Unicode MS</vt:lpstr>
      <vt:lpstr>Cambria Math</vt:lpstr>
      <vt:lpstr>WPS</vt:lpstr>
      <vt:lpstr>基于像素分布匹配视觉模型的注视点渲染研究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研究内容与目标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</dc:creator>
  <cp:lastModifiedBy>天舒教你学</cp:lastModifiedBy>
  <cp:revision>59</cp:revision>
  <dcterms:created xsi:type="dcterms:W3CDTF">2023-11-13T13:05:00Z</dcterms:created>
  <dcterms:modified xsi:type="dcterms:W3CDTF">2023-11-22T05:58:51Z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5FF7A2D8694147D6AFAC33B44AADBC1E_12</vt:lpwstr>
  </property>
  <property fmtid="{D5CDD505-2E9C-101B-9397-08002B2CF9AE}" pid="3" name="KSOProductBuildVer">
    <vt:lpwstr>2052-12.1.0.15712</vt:lpwstr>
  </property>
</Properties>
</file>